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3340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17"/>
          <p:cNvSpPr>
            <a:spLocks/>
          </p:cNvSpPr>
          <p:nvPr/>
        </p:nvSpPr>
        <p:spPr bwMode="auto">
          <a:xfrm>
            <a:off x="6629400" y="2927350"/>
            <a:ext cx="1524000" cy="1143000"/>
          </a:xfrm>
          <a:custGeom>
            <a:avLst/>
            <a:gdLst>
              <a:gd name="T0" fmla="*/ 2147483646 w 1830"/>
              <a:gd name="T1" fmla="*/ 2147483646 h 1420"/>
              <a:gd name="T2" fmla="*/ 2147483646 w 1830"/>
              <a:gd name="T3" fmla="*/ 2147483646 h 1420"/>
              <a:gd name="T4" fmla="*/ 2147483646 w 1830"/>
              <a:gd name="T5" fmla="*/ 2147483646 h 1420"/>
              <a:gd name="T6" fmla="*/ 2147483646 w 1830"/>
              <a:gd name="T7" fmla="*/ 2147483646 h 1420"/>
              <a:gd name="T8" fmla="*/ 0 w 1830"/>
              <a:gd name="T9" fmla="*/ 2147483646 h 1420"/>
              <a:gd name="T10" fmla="*/ 2147483646 w 1830"/>
              <a:gd name="T11" fmla="*/ 0 h 1420"/>
              <a:gd name="T12" fmla="*/ 2147483646 w 1830"/>
              <a:gd name="T13" fmla="*/ 2147483646 h 1420"/>
              <a:gd name="T14" fmla="*/ 2147483646 w 1830"/>
              <a:gd name="T15" fmla="*/ 2147483646 h 1420"/>
              <a:gd name="T16" fmla="*/ 2147483646 w 1830"/>
              <a:gd name="T17" fmla="*/ 2147483646 h 1420"/>
              <a:gd name="T18" fmla="*/ 2147483646 w 1830"/>
              <a:gd name="T19" fmla="*/ 2147483646 h 1420"/>
              <a:gd name="T20" fmla="*/ 2147483646 w 1830"/>
              <a:gd name="T21" fmla="*/ 2147483646 h 1420"/>
              <a:gd name="T22" fmla="*/ 2147483646 w 1830"/>
              <a:gd name="T23" fmla="*/ 2147483646 h 1420"/>
              <a:gd name="T24" fmla="*/ 2147483646 w 1830"/>
              <a:gd name="T25" fmla="*/ 2147483646 h 1420"/>
              <a:gd name="T26" fmla="*/ 2147483646 w 1830"/>
              <a:gd name="T27" fmla="*/ 2147483646 h 1420"/>
              <a:gd name="T28" fmla="*/ 2147483646 w 1830"/>
              <a:gd name="T29" fmla="*/ 2147483646 h 1420"/>
              <a:gd name="T30" fmla="*/ 2147483646 w 1830"/>
              <a:gd name="T31" fmla="*/ 2147483646 h 1420"/>
              <a:gd name="T32" fmla="*/ 2147483646 w 1830"/>
              <a:gd name="T33" fmla="*/ 2147483646 h 1420"/>
              <a:gd name="T34" fmla="*/ 2147483646 w 1830"/>
              <a:gd name="T35" fmla="*/ 2147483646 h 1420"/>
              <a:gd name="T36" fmla="*/ 2147483646 w 1830"/>
              <a:gd name="T37" fmla="*/ 2147483646 h 1420"/>
              <a:gd name="T38" fmla="*/ 2147483646 w 1830"/>
              <a:gd name="T39" fmla="*/ 2147483646 h 1420"/>
              <a:gd name="T40" fmla="*/ 2147483646 w 1830"/>
              <a:gd name="T41" fmla="*/ 2147483646 h 1420"/>
              <a:gd name="T42" fmla="*/ 2147483646 w 1830"/>
              <a:gd name="T43" fmla="*/ 2147483646 h 1420"/>
              <a:gd name="T44" fmla="*/ 2147483646 w 1830"/>
              <a:gd name="T45" fmla="*/ 2147483646 h 1420"/>
              <a:gd name="T46" fmla="*/ 2147483646 w 1830"/>
              <a:gd name="T47" fmla="*/ 2147483646 h 1420"/>
              <a:gd name="T48" fmla="*/ 2147483646 w 1830"/>
              <a:gd name="T49" fmla="*/ 2147483646 h 1420"/>
              <a:gd name="T50" fmla="*/ 2147483646 w 1830"/>
              <a:gd name="T51" fmla="*/ 2147483646 h 1420"/>
              <a:gd name="T52" fmla="*/ 2147483646 w 1830"/>
              <a:gd name="T53" fmla="*/ 2147483646 h 1420"/>
              <a:gd name="T54" fmla="*/ 2147483646 w 1830"/>
              <a:gd name="T55" fmla="*/ 2147483646 h 1420"/>
              <a:gd name="T56" fmla="*/ 2147483646 w 1830"/>
              <a:gd name="T57" fmla="*/ 2147483646 h 1420"/>
              <a:gd name="T58" fmla="*/ 2147483646 w 1830"/>
              <a:gd name="T59" fmla="*/ 0 h 1420"/>
              <a:gd name="T60" fmla="*/ 2147483646 w 1830"/>
              <a:gd name="T61" fmla="*/ 2147483646 h 1420"/>
              <a:gd name="T62" fmla="*/ 2147483646 w 1830"/>
              <a:gd name="T63" fmla="*/ 2147483646 h 1420"/>
              <a:gd name="T64" fmla="*/ 2147483646 w 1830"/>
              <a:gd name="T65" fmla="*/ 2147483646 h 1420"/>
              <a:gd name="T66" fmla="*/ 2147483646 w 1830"/>
              <a:gd name="T67" fmla="*/ 2147483646 h 1420"/>
              <a:gd name="T68" fmla="*/ 2147483646 w 1830"/>
              <a:gd name="T69" fmla="*/ 2147483646 h 14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30"/>
              <a:gd name="T106" fmla="*/ 0 h 1420"/>
              <a:gd name="T107" fmla="*/ 1830 w 1830"/>
              <a:gd name="T108" fmla="*/ 1420 h 14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30" h="1420">
                <a:moveTo>
                  <a:pt x="915" y="1420"/>
                </a:moveTo>
                <a:lnTo>
                  <a:pt x="413" y="1420"/>
                </a:lnTo>
                <a:lnTo>
                  <a:pt x="413" y="565"/>
                </a:lnTo>
                <a:lnTo>
                  <a:pt x="177" y="655"/>
                </a:lnTo>
                <a:lnTo>
                  <a:pt x="0" y="288"/>
                </a:lnTo>
                <a:lnTo>
                  <a:pt x="542" y="0"/>
                </a:lnTo>
                <a:lnTo>
                  <a:pt x="549" y="14"/>
                </a:lnTo>
                <a:lnTo>
                  <a:pt x="558" y="29"/>
                </a:lnTo>
                <a:lnTo>
                  <a:pt x="572" y="43"/>
                </a:lnTo>
                <a:lnTo>
                  <a:pt x="588" y="56"/>
                </a:lnTo>
                <a:lnTo>
                  <a:pt x="605" y="68"/>
                </a:lnTo>
                <a:lnTo>
                  <a:pt x="627" y="79"/>
                </a:lnTo>
                <a:lnTo>
                  <a:pt x="650" y="88"/>
                </a:lnTo>
                <a:lnTo>
                  <a:pt x="674" y="97"/>
                </a:lnTo>
                <a:lnTo>
                  <a:pt x="729" y="113"/>
                </a:lnTo>
                <a:lnTo>
                  <a:pt x="788" y="123"/>
                </a:lnTo>
                <a:lnTo>
                  <a:pt x="851" y="131"/>
                </a:lnTo>
                <a:lnTo>
                  <a:pt x="915" y="134"/>
                </a:lnTo>
                <a:lnTo>
                  <a:pt x="979" y="132"/>
                </a:lnTo>
                <a:lnTo>
                  <a:pt x="1041" y="127"/>
                </a:lnTo>
                <a:lnTo>
                  <a:pt x="1101" y="116"/>
                </a:lnTo>
                <a:lnTo>
                  <a:pt x="1154" y="104"/>
                </a:lnTo>
                <a:lnTo>
                  <a:pt x="1179" y="95"/>
                </a:lnTo>
                <a:lnTo>
                  <a:pt x="1202" y="84"/>
                </a:lnTo>
                <a:lnTo>
                  <a:pt x="1223" y="73"/>
                </a:lnTo>
                <a:lnTo>
                  <a:pt x="1243" y="61"/>
                </a:lnTo>
                <a:lnTo>
                  <a:pt x="1258" y="47"/>
                </a:lnTo>
                <a:lnTo>
                  <a:pt x="1271" y="32"/>
                </a:lnTo>
                <a:lnTo>
                  <a:pt x="1281" y="16"/>
                </a:lnTo>
                <a:lnTo>
                  <a:pt x="1289" y="0"/>
                </a:lnTo>
                <a:lnTo>
                  <a:pt x="1830" y="288"/>
                </a:lnTo>
                <a:lnTo>
                  <a:pt x="1653" y="655"/>
                </a:lnTo>
                <a:lnTo>
                  <a:pt x="1416" y="565"/>
                </a:lnTo>
                <a:lnTo>
                  <a:pt x="1416" y="1420"/>
                </a:lnTo>
                <a:lnTo>
                  <a:pt x="915" y="1420"/>
                </a:lnTo>
                <a:close/>
              </a:path>
            </a:pathLst>
          </a:custGeom>
          <a:solidFill>
            <a:srgbClr val="40B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762000" y="2514600"/>
          <a:ext cx="1295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379097" imgH="665932" progId="MS_ClipArt_Gallery.2">
                  <p:embed/>
                </p:oleObj>
              </mc:Choice>
              <mc:Fallback>
                <p:oleObj name="Clip" r:id="rId4" imgW="379097" imgH="665932" progId="MS_ClipArt_Gallery.2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12954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743200"/>
            <a:ext cx="14763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762000"/>
            <a:ext cx="14763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609600"/>
            <a:ext cx="60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6096000" y="1219200"/>
            <a:ext cx="12954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ח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886200" y="1295400"/>
            <a:ext cx="12192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33CCFF"/>
                    </a:gs>
                  </a:gsLst>
                  <a:lin ang="5400000" scaled="1"/>
                </a:gradFill>
                <a:latin typeface="Arial"/>
                <a:cs typeface="Arial"/>
              </a:rPr>
              <a:t>כ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2286000" y="1219200"/>
            <a:ext cx="10668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ם</a:t>
            </a: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6400800" y="3357563"/>
            <a:ext cx="1219200" cy="159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"/>
                <a:cs typeface="Arial"/>
              </a:rPr>
              <a:t>ב</a:t>
            </a: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4724400" y="3505200"/>
            <a:ext cx="14478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ש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3124200" y="3505200"/>
            <a:ext cx="12192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מ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886200"/>
            <a:ext cx="1476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16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12954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468560" y="1340768"/>
            <a:ext cx="9001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הַשְׁלָמַת מִשְׁפָּטִים</a:t>
            </a:r>
          </a:p>
        </p:txBody>
      </p:sp>
      <p:pic>
        <p:nvPicPr>
          <p:cNvPr id="8194" name="Picture 2" descr="פאזל אנרגיה-שמש - האנרגיה שמסביבנ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4346" y="1412776"/>
            <a:ext cx="86439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600" dirty="0"/>
          </a:p>
          <a:p>
            <a:r>
              <a:rPr lang="he-IL" sz="3600" dirty="0"/>
              <a:t>כְּדֵי </a:t>
            </a:r>
            <a:r>
              <a:rPr lang="he-IL" sz="3600" dirty="0" err="1"/>
              <a:t>לְהִזָּהֵר</a:t>
            </a:r>
            <a:r>
              <a:rPr lang="he-IL" sz="3600" dirty="0"/>
              <a:t> מֵהַשֶּׁמֶשׁ אָנוּ מַרְכִּיבִים </a:t>
            </a:r>
            <a:r>
              <a:rPr lang="he-IL" sz="3600" dirty="0">
                <a:latin typeface="Arial" pitchFamily="34" charset="0"/>
                <a:cs typeface="Arial" pitchFamily="34" charset="0"/>
              </a:rPr>
              <a:t>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714752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/>
              <a:t>מִשְׁקְפֵי שֶׁמֶשׁ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862" y="3714752"/>
            <a:ext cx="311627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/>
              <a:t>סַנְדָּלִים</a:t>
            </a:r>
          </a:p>
        </p:txBody>
      </p:sp>
      <p:pic>
        <p:nvPicPr>
          <p:cNvPr id="4098" name="Picture 2" descr="משקפי שמש דגם E שחור – SOHO. 100% Design 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088232" cy="10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סנדלי קלאסי גב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9715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7189" y="1484784"/>
            <a:ext cx="86439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Arial" pitchFamily="34" charset="0"/>
                <a:cs typeface="Arial" pitchFamily="34" charset="0"/>
              </a:rPr>
              <a:t>כְּדֵי לִשְׁמֹר עַל הָעוֹר נִמְרָח 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7316" y="3501008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/>
              <a:t>מַגָּפַיִם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602" y="3501008"/>
            <a:ext cx="307183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/>
              <a:t>קְרֵם הֲגָנָה</a:t>
            </a:r>
          </a:p>
        </p:txBody>
      </p:sp>
      <p:pic>
        <p:nvPicPr>
          <p:cNvPr id="5122" name="Picture 2" descr="מגפיים לעבודה דגם 6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תחליב הגנה לילדים 30SP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62782"/>
            <a:ext cx="685032" cy="15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86439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Arial" pitchFamily="34" charset="0"/>
                <a:cs typeface="Arial" pitchFamily="34" charset="0"/>
              </a:rPr>
              <a:t>בַּחֹרֶף אֲנַחְנוּ נוֹעֲלִים מַגָּפִים</a:t>
            </a:r>
          </a:p>
          <a:p>
            <a:r>
              <a:rPr lang="he-IL" sz="3600" dirty="0">
                <a:latin typeface="Arial" pitchFamily="34" charset="0"/>
                <a:cs typeface="Arial" pitchFamily="34" charset="0"/>
              </a:rPr>
              <a:t>וּבַקַּיִץ נוֹעֲלִים 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714752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בַּקְבּוּק מַיִם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3714752"/>
            <a:ext cx="307183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סַנְדָּלִים</a:t>
            </a:r>
          </a:p>
        </p:txBody>
      </p:sp>
      <p:pic>
        <p:nvPicPr>
          <p:cNvPr id="6146" name="Picture 2" descr="בקבוק מים - אורגנ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428328" cy="14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934043"/>
            <a:ext cx="1298561" cy="129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86439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Arial" pitchFamily="34" charset="0"/>
                <a:cs typeface="Arial" pitchFamily="34" charset="0"/>
              </a:rPr>
              <a:t>כְּשֶׁיּוֹצְאִים לְשַׁמֵּשׁ חוֹבְשִׁים 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088" y="3360809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כּוֹבַע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60809"/>
            <a:ext cx="307183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גַרְבַּיִם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581128"/>
            <a:ext cx="1584176" cy="1584176"/>
          </a:xfrm>
          <a:prstGeom prst="rect">
            <a:avLst/>
          </a:prstGeom>
        </p:spPr>
      </p:pic>
      <p:pic>
        <p:nvPicPr>
          <p:cNvPr id="7170" name="Picture 2" descr="אקססוריז | גרביים אפורים פנינים | טוונט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86051"/>
            <a:ext cx="1248360" cy="17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6439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Arial" pitchFamily="34" charset="0"/>
                <a:cs typeface="Arial" pitchFamily="34" charset="0"/>
              </a:rPr>
              <a:t>בַּקַּיִץ צָרִיךְ לִשְׁתּוֹת הַרְבֵּה 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714752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מַיִם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3714752"/>
            <a:ext cx="307183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מִשְׁקְפֵי שֶׁמֶשׁ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86" y="5013176"/>
            <a:ext cx="2085013" cy="107298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009038"/>
            <a:ext cx="1426588" cy="142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1423" y="1905506"/>
            <a:ext cx="90011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כְּלָלֵי הִתְנַהֲגוּת בַּחֲשִׂיפָה לְשֶׁמֶשׁׁ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011297"/>
              </p:ext>
            </p:extLst>
          </p:nvPr>
        </p:nvGraphicFramePr>
        <p:xfrm>
          <a:off x="314198" y="4149080"/>
          <a:ext cx="3457530" cy="256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4234180" imgH="3399790" progId="MS_ClipArt_Gallery.2">
                  <p:embed/>
                </p:oleObj>
              </mc:Choice>
              <mc:Fallback>
                <p:oleObj name="Clip" r:id="rId3" imgW="4234180" imgH="3399790" progId="MS_ClipArt_Gallery.2">
                  <p:embed/>
                  <p:pic>
                    <p:nvPicPr>
                      <p:cNvPr id="616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98" y="4149080"/>
                        <a:ext cx="3457530" cy="256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852572"/>
            <a:ext cx="600079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חִיפּוּשׂ צֵל</a:t>
            </a:r>
            <a:endParaRPr lang="he-IL" sz="11500" dirty="0"/>
          </a:p>
        </p:txBody>
      </p:sp>
      <p:sp>
        <p:nvSpPr>
          <p:cNvPr id="5" name="מלבן 4"/>
          <p:cNvSpPr/>
          <p:nvPr/>
        </p:nvSpPr>
        <p:spPr>
          <a:xfrm>
            <a:off x="2627784" y="2714620"/>
            <a:ext cx="5157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חַפְּשׂוּ צֵל בְּכָל מָקוֹם מִחוּץ לְבַיִת, בַּיָּם וּבַבְּרֵכָה.</a:t>
            </a:r>
          </a:p>
          <a:p>
            <a:r>
              <a:rPr lang="he-IL" sz="3200" dirty="0"/>
              <a:t>שְׁבוּ מָתַחְתָּ לַשִּׁמְשִׁיָּה, סְכָכָה אוֹ כָּל מָגֵן אַחֵר.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16632"/>
            <a:ext cx="278608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כּוֹבַע</a:t>
            </a: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511913"/>
              </p:ext>
            </p:extLst>
          </p:nvPr>
        </p:nvGraphicFramePr>
        <p:xfrm>
          <a:off x="443494" y="2852925"/>
          <a:ext cx="3786214" cy="38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3" imgW="568757" imgH="405994" progId="MS_ClipArt_Gallery.2">
                  <p:embed/>
                </p:oleObj>
              </mc:Choice>
              <mc:Fallback>
                <p:oleObj name="Clip" r:id="rId3" imgW="568757" imgH="405994" progId="MS_ClipArt_Gallery.2">
                  <p:embed/>
                  <p:pic>
                    <p:nvPicPr>
                      <p:cNvPr id="11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94" y="2852925"/>
                        <a:ext cx="3786214" cy="38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/>
          <p:cNvSpPr/>
          <p:nvPr/>
        </p:nvSpPr>
        <p:spPr>
          <a:xfrm>
            <a:off x="611560" y="1844824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3200" b="1" dirty="0"/>
              <a:t>כּוֹבַע עַם מצחייה שׁוֹמֵר עַל </a:t>
            </a:r>
            <a:r>
              <a:rPr lang="he-IL" altLang="he-IL" sz="3200" b="1" dirty="0" err="1"/>
              <a:t>הָעֵינַיִם</a:t>
            </a:r>
            <a:r>
              <a:rPr lang="he-IL" altLang="he-IL" sz="3200" b="1" dirty="0"/>
              <a:t> וְעַל הָעוֹר </a:t>
            </a:r>
          </a:p>
          <a:p>
            <a:r>
              <a:rPr lang="he-IL" altLang="he-IL" sz="3200" b="1" dirty="0"/>
              <a:t>רַק בַּתְּנַאי שהמצחייה פּוֹנֶה לַכִּוּוּן הַנָּכוֹן, </a:t>
            </a:r>
          </a:p>
          <a:p>
            <a:r>
              <a:rPr lang="he-IL" altLang="he-IL" sz="3200" b="1" dirty="0"/>
              <a:t>כְּלוֹמַר מְצִלָּה עַל הַפָּנִים.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714356"/>
            <a:ext cx="628654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מְקַדֵּם הֲגָנָה</a:t>
            </a:r>
          </a:p>
        </p:txBody>
      </p:sp>
      <p:pic>
        <p:nvPicPr>
          <p:cNvPr id="4102" name="Picture 6" descr="http://sfilev1.f-static.com/image/users/363900/detail/big/53512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7032"/>
            <a:ext cx="2989637" cy="278463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2286000" y="2576404"/>
            <a:ext cx="5643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/>
              <a:t>מִקֶּדֶם הֲגָנָה מֵכִיל חֹומָרִים הַסּוֹפְגִים חֵלֶק </a:t>
            </a:r>
          </a:p>
          <a:p>
            <a:r>
              <a:rPr lang="he-IL" sz="2400" dirty="0"/>
              <a:t>מִקַּרְנֵי הַשֶּׁמֶשׁ, אוֹ דּוֹחִים אֶת הַקַּרְנַיִים לִפְנֵי שֶׁהֵן פּוֹגְעוֹת בָּעוֹר </a:t>
            </a:r>
          </a:p>
          <a:p>
            <a:r>
              <a:rPr lang="he-IL" sz="2400" dirty="0"/>
              <a:t>וּבְכָךְ מוֹנְעִים פְּגִיעוֹת בָּעוֹר כְּמוֹ כְּווִיּוֹת, נְמָשִׁים, כְּתָמִים </a:t>
            </a:r>
            <a:r>
              <a:rPr lang="he-IL" sz="2400" dirty="0" smtClean="0"/>
              <a:t>.</a:t>
            </a:r>
            <a:endParaRPr lang="he-IL" sz="2400" dirty="0"/>
          </a:p>
        </p:txBody>
      </p:sp>
      <p:sp>
        <p:nvSpPr>
          <p:cNvPr id="7" name="מלבן 6"/>
          <p:cNvSpPr/>
          <p:nvPr/>
        </p:nvSpPr>
        <p:spPr>
          <a:xfrm>
            <a:off x="3379415" y="457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dirty="0"/>
              <a:t>יֵשׁ </a:t>
            </a:r>
            <a:r>
              <a:rPr lang="he-IL" sz="2400" dirty="0" err="1"/>
              <a:t>לִמְרֹח</a:t>
            </a:r>
            <a:r>
              <a:rPr lang="he-IL" sz="2400" dirty="0"/>
              <a:t>ַ אֶת כֹּל אֲזוֹרֵי הַגּוּף הַחֲשׂוּפִים </a:t>
            </a:r>
            <a:r>
              <a:rPr lang="he-IL" sz="2400" dirty="0" smtClean="0"/>
              <a:t>לשמש,  </a:t>
            </a:r>
            <a:r>
              <a:rPr lang="he-IL" sz="2400" dirty="0"/>
              <a:t>אַךְ </a:t>
            </a:r>
            <a:r>
              <a:rPr lang="he-IL" sz="2400" dirty="0" smtClean="0"/>
              <a:t>לְהִיזָּהֵר </a:t>
            </a:r>
            <a:r>
              <a:rPr lang="he-IL" sz="2400" dirty="0"/>
              <a:t>שֶׁהַתַּכְשִׁיר לֹא </a:t>
            </a:r>
            <a:r>
              <a:rPr lang="he-IL" sz="2400" dirty="0" smtClean="0"/>
              <a:t>יגעַ </a:t>
            </a:r>
            <a:r>
              <a:rPr lang="he-IL" sz="2400" dirty="0"/>
              <a:t>בָּעֵינַיִים.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332656"/>
            <a:ext cx="2928958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בִּגּוּד</a:t>
            </a:r>
            <a:endParaRPr lang="he-IL" sz="11500" dirty="0"/>
          </a:p>
        </p:txBody>
      </p:sp>
      <p:sp>
        <p:nvSpPr>
          <p:cNvPr id="2" name="מלבן 1"/>
          <p:cNvSpPr/>
          <p:nvPr/>
        </p:nvSpPr>
        <p:spPr>
          <a:xfrm>
            <a:off x="323528" y="1916832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3200" b="1" dirty="0"/>
              <a:t>בִּזְמַן חֲשִׁיפָה לַשֶּׁמֶשׁ לְדֻוגְמָא: בִּזְמַן טִיּוּל, </a:t>
            </a:r>
            <a:r>
              <a:rPr lang="he-IL" altLang="he-IL" sz="3200" b="1" dirty="0" smtClean="0"/>
              <a:t>אוֹ </a:t>
            </a:r>
            <a:r>
              <a:rPr lang="he-IL" altLang="he-IL" sz="3200" b="1" dirty="0"/>
              <a:t>בַּדֶּרֶךְ לְבֵית הַסֵּפֶר אֵל תִּשְׁכְּחוּ לְהִתְלַבֵּשׁ בְּהֶתְאֵם: </a:t>
            </a:r>
          </a:p>
          <a:p>
            <a:r>
              <a:rPr lang="he-IL" altLang="he-IL" sz="3200" b="1" dirty="0"/>
              <a:t>- עָדִיף </a:t>
            </a:r>
            <a:r>
              <a:rPr lang="he-IL" altLang="he-IL" sz="3200" b="1" dirty="0" err="1"/>
              <a:t>לִלְבֹּש</a:t>
            </a:r>
            <a:r>
              <a:rPr lang="he-IL" altLang="he-IL" sz="3200" b="1" dirty="0"/>
              <a:t>ׁ בְּגָדִים בְּהִירִים</a:t>
            </a:r>
            <a:endParaRPr lang="en-US" altLang="he-I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5517" y="503382"/>
            <a:ext cx="574753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500" dirty="0">
                <a:solidFill>
                  <a:srgbClr val="FF0000"/>
                </a:solidFill>
              </a:rPr>
              <a:t>שְׁתִיָּה</a:t>
            </a:r>
            <a:endParaRPr lang="he-IL" sz="11500" dirty="0"/>
          </a:p>
        </p:txBody>
      </p:sp>
      <p:pic>
        <p:nvPicPr>
          <p:cNvPr id="26626" name="Picture 2" descr="http://www.neviot.co.il/filestock/img/normal_1420529380628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077072"/>
            <a:ext cx="2163330" cy="2520280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2286000" y="2468582"/>
            <a:ext cx="53970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כְּשֶׁאֲנַחְנוּ נִמְצָאִים בְּשֶׁמֶשׁ, הַגּוּף מִתְחָמָם,</a:t>
            </a:r>
          </a:p>
          <a:p>
            <a:r>
              <a:rPr lang="he-IL" sz="3200" dirty="0"/>
              <a:t>וּמְקָרֵר אֶת עַצְמוֹ עַל-יְדֵי הֲזָעָה.  </a:t>
            </a:r>
          </a:p>
          <a:p>
            <a:r>
              <a:rPr lang="he-IL" sz="3200" dirty="0"/>
              <a:t>כְּשֶׁאֲנַחְנוּ מַזִּיעִים, אֲנַחְנוּ מְאַבְּדִים נוֹזְלִים, שֶׁחֲשׁוּבִים לַפְּעִילוּת הִתְקִינָה שֶׁל הַגּוּף.</a:t>
            </a:r>
          </a:p>
          <a:p>
            <a:r>
              <a:rPr lang="he-IL" sz="3200" dirty="0"/>
              <a:t>כְּדֵי לְהַחְזִיר אֶת הַנּוֹזְלִים לְגוּף חָשׁוּב מְאוֹד לִשְׁתּוֹת.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714356"/>
            <a:ext cx="750099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מִשְׁקְפֵי שֶׁמֶשׁ</a:t>
            </a:r>
            <a:endParaRPr lang="he-IL" sz="11500" dirty="0"/>
          </a:p>
        </p:txBody>
      </p:sp>
      <p:sp>
        <p:nvSpPr>
          <p:cNvPr id="27650" name="AutoShape 2" descr="תוצאת תמונה עבור משקפי שמ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652" name="AutoShape 4" descr="תוצאת תמונה עבור משקפי שמ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7654" name="Picture 6" descr="תוצאת תמונה עבור משקפי שמ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941168"/>
            <a:ext cx="4499992" cy="1799997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895811" y="2708920"/>
            <a:ext cx="73985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he-IL" sz="3200" b="1" dirty="0"/>
              <a:t>מִשְׁקְפַי שֶׁמֶשׁ מְגַנִּים עַל הָעֵיניַיִם מִפְּנֵי קְרִינַת הַשֶּׁמֶשׁ וּמְיֹעָדִים לֹא רַק לִמְבֻגָּרִים, אֶלָּא גַּם לַיְּלָדִים וְלַנֹּעַר.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9" y="908720"/>
            <a:ext cx="773791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שָׁעוֹת בְּטוּחוֹת</a:t>
            </a:r>
            <a:endParaRPr lang="he-IL" sz="11500" dirty="0"/>
          </a:p>
        </p:txBody>
      </p:sp>
      <p:sp>
        <p:nvSpPr>
          <p:cNvPr id="27650" name="AutoShape 2" descr="תוצאת תמונה עבור משקפי שמ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652" name="AutoShape 4" descr="תוצאת תמונה עבור משקפי שמ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9698" name="Picture 2" descr="https://userscontent2.emaze.com/images/1908781c-9c42-4b1f-92ca-790ec67c7121/50c62f3233713bf319889f2017c102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2821">
            <a:off x="136455" y="193261"/>
            <a:ext cx="1814307" cy="1814308"/>
          </a:xfrm>
          <a:prstGeom prst="rect">
            <a:avLst/>
          </a:prstGeom>
          <a:noFill/>
        </p:spPr>
      </p:pic>
      <p:pic>
        <p:nvPicPr>
          <p:cNvPr id="29700" name="Picture 4" descr="http://www.tnuda.org.il/files/d1db9a328f8de69ddbc9d819763c27b5/alarm-161067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248255" cy="2916655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2571783" y="2784743"/>
            <a:ext cx="6102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3600" b="1" dirty="0"/>
              <a:t>יְשַׁנֵּן שָׁעוֹת "חֲכָמוֹת"| </a:t>
            </a:r>
            <a:r>
              <a:rPr lang="he-IL" altLang="he-IL" sz="3600" b="1" dirty="0" err="1"/>
              <a:t>לִשְׁהִיָּה</a:t>
            </a:r>
            <a:r>
              <a:rPr lang="he-IL" altLang="he-IL" sz="3600" b="1" dirty="0"/>
              <a:t> בַּשֶּׁמֶשׁ:</a:t>
            </a:r>
          </a:p>
          <a:p>
            <a:r>
              <a:rPr lang="he-IL" altLang="he-IL" sz="3600" b="1" dirty="0"/>
              <a:t>עַד 10:00 בְּבֹקֶר,  וְאַחֲרֵי </a:t>
            </a:r>
            <a:r>
              <a:rPr lang="he-IL" altLang="he-IL" sz="3600" b="1" dirty="0" smtClean="0"/>
              <a:t>16:00 אַחַר-הַצָּהֳרַיִם</a:t>
            </a:r>
            <a:r>
              <a:rPr lang="he-IL" altLang="he-IL" sz="3600" b="1" dirty="0"/>
              <a:t>.</a:t>
            </a:r>
          </a:p>
          <a:p>
            <a:r>
              <a:rPr lang="he-IL" altLang="he-IL" sz="3600" b="1" dirty="0"/>
              <a:t>בְּשָׁעוֹת אַלָּה פָּחוֹת חַם וְיוֹתֵר נָעִים בַּחוּץ.</a:t>
            </a:r>
            <a:endParaRPr lang="he-IL" alt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‫הצגה על המסך (4:3)</PresentationFormat>
  <Paragraphs>52</Paragraphs>
  <Slides>15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Aharoni</vt:lpstr>
      <vt:lpstr>Arial</vt:lpstr>
      <vt:lpstr>Franklin Gothic Book</vt:lpstr>
      <vt:lpstr>Franklin Gothic Medium</vt:lpstr>
      <vt:lpstr>Wingdings 2</vt:lpstr>
      <vt:lpstr>טרק</vt:lpstr>
      <vt:lpstr>Clip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pc</dc:creator>
  <cp:lastModifiedBy>pc</cp:lastModifiedBy>
  <cp:revision>3</cp:revision>
  <dcterms:modified xsi:type="dcterms:W3CDTF">2025-06-21T23:54:08Z</dcterms:modified>
</cp:coreProperties>
</file>